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24384000" cy="13716000"/>
  <p:notesSz cx="6858000" cy="9144000"/>
  <p:embeddedFontLst>
    <p:embeddedFont>
      <p:font typeface="等线" panose="02010600030101010101" pitchFamily="2" charset="-122"/>
      <p:regular r:id="rId32"/>
      <p:bold r:id="rId33"/>
    </p:embeddedFont>
    <p:embeddedFont>
      <p:font typeface="微软雅黑" panose="020B0503020204020204" pitchFamily="34" charset="-122"/>
      <p:regular r:id="rId34"/>
      <p:bold r:id="rId3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16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gradFill flip="none" rotWithShape="1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339763" y="5176561"/>
            <a:ext cx="21704475" cy="1798335"/>
          </a:xfrm>
          <a:prstGeom prst="rect">
            <a:avLst/>
          </a:prstGeom>
        </p:spPr>
        <p:txBody>
          <a:bodyPr anchor="t"/>
          <a:lstStyle>
            <a:lvl1pPr defTabSz="1828800">
              <a:defRPr sz="10800" spc="1200">
                <a:solidFill>
                  <a:srgbClr val="0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9763" y="7132319"/>
            <a:ext cx="21704475" cy="1901969"/>
          </a:xfrm>
          <a:prstGeom prst="rect">
            <a:avLst/>
          </a:prstGeom>
        </p:spPr>
        <p:txBody>
          <a:bodyPr lIns="76200" tIns="76200" rIns="76200" bIns="76200" anchor="t"/>
          <a:lstStyle>
            <a:lvl1pPr marL="0" indent="0" algn="ctr" defTabSz="1828800">
              <a:spcBef>
                <a:spcPts val="2000"/>
              </a:spcBef>
              <a:buClrTx/>
              <a:buSzTx/>
              <a:buNone/>
              <a:defRPr spc="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indent="457200" algn="ctr" defTabSz="1828800">
              <a:spcBef>
                <a:spcPts val="2000"/>
              </a:spcBef>
              <a:buClrTx/>
              <a:buSzTx/>
              <a:buNone/>
              <a:defRPr spc="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indent="914400" algn="ctr" defTabSz="1828800">
              <a:spcBef>
                <a:spcPts val="2000"/>
              </a:spcBef>
              <a:buClrTx/>
              <a:buSzTx/>
              <a:buNone/>
              <a:defRPr spc="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indent="1371600" algn="ctr" defTabSz="1828800">
              <a:spcBef>
                <a:spcPts val="2000"/>
              </a:spcBef>
              <a:buClrTx/>
              <a:buSzTx/>
              <a:buNone/>
              <a:defRPr spc="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indent="1828800" algn="ctr" defTabSz="1828800">
              <a:spcBef>
                <a:spcPts val="2000"/>
              </a:spcBef>
              <a:buClrTx/>
              <a:buSzTx/>
              <a:buNone/>
              <a:defRPr spc="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086588" y="12752211"/>
            <a:ext cx="534612" cy="528510"/>
          </a:xfrm>
          <a:prstGeom prst="rect">
            <a:avLst/>
          </a:prstGeom>
        </p:spPr>
        <p:txBody>
          <a:bodyPr lIns="91439" tIns="91439" rIns="91439" bIns="91439" anchor="ctr">
            <a:normAutofit/>
          </a:bodyPr>
          <a:lstStyle>
            <a:lvl1pPr algn="r" defTabSz="1828800">
              <a:defRPr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69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像" descr="图像"/>
          <p:cNvPicPr>
            <a:picLocks noChangeAspect="1"/>
          </p:cNvPicPr>
          <p:nvPr/>
        </p:nvPicPr>
        <p:blipFill>
          <a:blip r:embed="rId2">
            <a:alphaModFix amt="63442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61" y="2765973"/>
            <a:ext cx="8516240" cy="49525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7" name="1_画板 1.png" descr="1_画板 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8127" y="336968"/>
            <a:ext cx="6452336" cy="4116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29" y="11947500"/>
            <a:ext cx="3263456" cy="5837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9" name="图像" descr="图像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677354" y="807804"/>
            <a:ext cx="13618541" cy="7629992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393700" dist="85427" dir="5400000" rotWithShape="0">
              <a:srgbClr val="FFFFFF">
                <a:alpha val="28701"/>
              </a:srgbClr>
            </a:outerShdw>
          </a:effectLst>
        </p:spPr>
      </p:pic>
      <p:pic>
        <p:nvPicPr>
          <p:cNvPr id="140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1897" y="9057365"/>
            <a:ext cx="13649283" cy="766752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393700" dist="85427" dir="5400000" rotWithShape="0">
              <a:srgbClr val="FFFFFF">
                <a:alpha val="28701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文本框 15"/>
          <p:cNvSpPr txBox="1"/>
          <p:nvPr/>
        </p:nvSpPr>
        <p:spPr>
          <a:xfrm>
            <a:off x="604519" y="1209274"/>
            <a:ext cx="6597651" cy="116649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sz="6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Interface layer</a:t>
            </a:r>
          </a:p>
        </p:txBody>
      </p:sp>
      <p:pic>
        <p:nvPicPr>
          <p:cNvPr id="173" name="officeArt object" descr="officeArt object"/>
          <p:cNvPicPr>
            <a:picLocks noChangeAspect="1"/>
          </p:cNvPicPr>
          <p:nvPr/>
        </p:nvPicPr>
        <p:blipFill>
          <a:blip r:embed="rId3"/>
          <a:srcRect l="1811"/>
          <a:stretch>
            <a:fillRect/>
          </a:stretch>
        </p:blipFill>
        <p:spPr>
          <a:xfrm>
            <a:off x="3034029" y="3887312"/>
            <a:ext cx="18314671" cy="666877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文本框 5"/>
          <p:cNvSpPr txBox="1"/>
          <p:nvPr/>
        </p:nvSpPr>
        <p:spPr>
          <a:xfrm>
            <a:off x="1334769" y="6004559"/>
            <a:ext cx="6266181" cy="10433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algn="just" defTabSz="1828800">
              <a:defRPr sz="56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The home page</a:t>
            </a:r>
          </a:p>
        </p:txBody>
      </p:sp>
      <p:pic>
        <p:nvPicPr>
          <p:cNvPr id="176" name="图片 1" descr="图片 1"/>
          <p:cNvPicPr>
            <a:picLocks noChangeAspect="1"/>
          </p:cNvPicPr>
          <p:nvPr/>
        </p:nvPicPr>
        <p:blipFill>
          <a:blip r:embed="rId3"/>
          <a:srcRect l="243" r="41669" b="39624"/>
          <a:stretch>
            <a:fillRect/>
          </a:stretch>
        </p:blipFill>
        <p:spPr>
          <a:xfrm>
            <a:off x="7485380" y="1394460"/>
            <a:ext cx="15210789" cy="1041146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文本框 5"/>
          <p:cNvSpPr txBox="1"/>
          <p:nvPr/>
        </p:nvSpPr>
        <p:spPr>
          <a:xfrm>
            <a:off x="609600" y="6158229"/>
            <a:ext cx="7769779" cy="10433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algn="l" defTabSz="1828800">
              <a:defRPr sz="56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Add movie interface</a:t>
            </a:r>
          </a:p>
        </p:txBody>
      </p:sp>
      <p:pic>
        <p:nvPicPr>
          <p:cNvPr id="179" name="图片 3" descr="图片 3"/>
          <p:cNvPicPr>
            <a:picLocks noChangeAspect="1"/>
          </p:cNvPicPr>
          <p:nvPr/>
        </p:nvPicPr>
        <p:blipFill>
          <a:blip r:embed="rId3"/>
          <a:srcRect l="543" r="41910" b="42210"/>
          <a:stretch>
            <a:fillRect/>
          </a:stretch>
        </p:blipFill>
        <p:spPr>
          <a:xfrm>
            <a:off x="8284193" y="1343613"/>
            <a:ext cx="14812011" cy="104902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文本框 5"/>
          <p:cNvSpPr txBox="1"/>
          <p:nvPr/>
        </p:nvSpPr>
        <p:spPr>
          <a:xfrm>
            <a:off x="609600" y="6158229"/>
            <a:ext cx="6242050" cy="190500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algn="l" defTabSz="1828800">
              <a:defRPr sz="56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Maintain the movie interface</a:t>
            </a:r>
          </a:p>
        </p:txBody>
      </p:sp>
      <p:pic>
        <p:nvPicPr>
          <p:cNvPr id="182" name="图片 7" descr="图片 7"/>
          <p:cNvPicPr>
            <a:picLocks noChangeAspect="1"/>
          </p:cNvPicPr>
          <p:nvPr/>
        </p:nvPicPr>
        <p:blipFill>
          <a:blip r:embed="rId3"/>
          <a:srcRect l="372" r="40583" b="38991"/>
          <a:stretch>
            <a:fillRect/>
          </a:stretch>
        </p:blipFill>
        <p:spPr>
          <a:xfrm>
            <a:off x="7654290" y="1236980"/>
            <a:ext cx="14712951" cy="107378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UI Design"/>
          <p:cNvSpPr txBox="1">
            <a:spLocks noGrp="1"/>
          </p:cNvSpPr>
          <p:nvPr>
            <p:ph type="title"/>
          </p:nvPr>
        </p:nvSpPr>
        <p:spPr>
          <a:xfrm>
            <a:off x="1689100" y="5715000"/>
            <a:ext cx="21005800" cy="2286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0"/>
            </a:lvl1pPr>
          </a:lstStyle>
          <a:p>
            <a:r>
              <a:rPr sz="21700" dirty="0">
                <a:latin typeface="微软雅黑" panose="020B0503020204020204" charset="-122"/>
                <a:ea typeface="微软雅黑" panose="020B0503020204020204" charset="-122"/>
                <a:cs typeface="Symbol" panose="05050102010706020507" charset="0"/>
              </a:rPr>
              <a:t>UI</a:t>
            </a:r>
            <a:r>
              <a:rPr lang="en-US" altLang="zh-CN" sz="21700" dirty="0">
                <a:latin typeface="微软雅黑" panose="020B0503020204020204" charset="-122"/>
                <a:ea typeface="微软雅黑" panose="020B0503020204020204" charset="-122"/>
                <a:cs typeface="Symbol" panose="05050102010706020507" charset="0"/>
              </a:rPr>
              <a:t> </a:t>
            </a:r>
            <a:r>
              <a:rPr sz="21700" dirty="0">
                <a:latin typeface="微软雅黑" panose="020B0503020204020204" charset="-122"/>
                <a:ea typeface="微软雅黑" panose="020B0503020204020204" charset="-122"/>
                <a:cs typeface="Symbol" panose="05050102010706020507" charset="0"/>
              </a:rPr>
              <a:t>Design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5F4F65-70A6-4BA8-985A-D54A41447B71}"/>
              </a:ext>
            </a:extLst>
          </p:cNvPr>
          <p:cNvSpPr/>
          <p:nvPr/>
        </p:nvSpPr>
        <p:spPr>
          <a:xfrm>
            <a:off x="6665898" y="-91261"/>
            <a:ext cx="2984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Symbol" panose="05050102010706020507" charset="0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"/>
          <p:cNvSpPr/>
          <p:nvPr/>
        </p:nvSpPr>
        <p:spPr>
          <a:xfrm>
            <a:off x="-79497" y="7272578"/>
            <a:ext cx="24459965" cy="6468667"/>
          </a:xfrm>
          <a:prstGeom prst="rect">
            <a:avLst/>
          </a:prstGeom>
          <a:gradFill>
            <a:gsLst>
              <a:gs pos="992">
                <a:srgbClr val="1B1960"/>
              </a:gs>
              <a:gs pos="100000">
                <a:srgbClr val="111016"/>
              </a:gs>
            </a:gsLst>
            <a:lin ang="90572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color"/>
          <p:cNvSpPr txBox="1"/>
          <p:nvPr/>
        </p:nvSpPr>
        <p:spPr>
          <a:xfrm>
            <a:off x="-5681291" y="5207741"/>
            <a:ext cx="24699225" cy="56413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60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color</a:t>
            </a:r>
          </a:p>
        </p:txBody>
      </p:sp>
      <p:sp>
        <p:nvSpPr>
          <p:cNvPr id="196" name="Colour inspiration comes from 《Spider-Man Parallel Universe》. There are many classic red and blue matches.…"/>
          <p:cNvSpPr txBox="1"/>
          <p:nvPr/>
        </p:nvSpPr>
        <p:spPr>
          <a:xfrm>
            <a:off x="726714" y="10938909"/>
            <a:ext cx="11883215" cy="148653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Colour inspiration comes from 《Spider-Man Parallel Universe》. There are many classic red and blue matches.</a:t>
            </a:r>
          </a:p>
          <a:p>
            <a:pPr algn="l"/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Widely used in the field, the dark style is more immersive.</a:t>
            </a:r>
          </a:p>
        </p:txBody>
      </p:sp>
      <p:sp>
        <p:nvSpPr>
          <p:cNvPr id="197" name="矩形"/>
          <p:cNvSpPr/>
          <p:nvPr/>
        </p:nvSpPr>
        <p:spPr>
          <a:xfrm>
            <a:off x="184667" y="-4573"/>
            <a:ext cx="24130629" cy="7326603"/>
          </a:xfrm>
          <a:prstGeom prst="rect">
            <a:avLst/>
          </a:prstGeom>
          <a:solidFill>
            <a:srgbClr val="10101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664" y="2457120"/>
            <a:ext cx="2754399" cy="1463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9" name="Design Specification"/>
          <p:cNvSpPr txBox="1"/>
          <p:nvPr/>
        </p:nvSpPr>
        <p:spPr>
          <a:xfrm>
            <a:off x="14182712" y="1492409"/>
            <a:ext cx="8561070" cy="1101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5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b="1">
                <a:latin typeface="微软雅黑" panose="020B0503020204020204" charset="-122"/>
                <a:ea typeface="微软雅黑" panose="020B0503020204020204" charset="-122"/>
              </a:rPr>
              <a:t>Design Specification</a:t>
            </a:r>
          </a:p>
        </p:txBody>
      </p:sp>
      <p:sp>
        <p:nvSpPr>
          <p:cNvPr id="200" name="We designed all the software interfaces…"/>
          <p:cNvSpPr txBox="1"/>
          <p:nvPr/>
        </p:nvSpPr>
        <p:spPr>
          <a:xfrm>
            <a:off x="10763987" y="3615676"/>
            <a:ext cx="11883214" cy="34486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lnSpc>
                <a:spcPct val="150000"/>
              </a:lnSpc>
              <a:defRPr sz="2900" b="0">
                <a:solidFill>
                  <a:srgbClr val="E0E0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We designed all the software interfaces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0E0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Dark - based, with classic blues and reds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0E0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On the basis of practicality, the whole presents a sense of immersion and technology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0E0E0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Optimize product experience and enhance member service.</a:t>
            </a:r>
          </a:p>
        </p:txBody>
      </p:sp>
      <p:pic>
        <p:nvPicPr>
          <p:cNvPr id="20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25" y="1968315"/>
            <a:ext cx="10782992" cy="6029674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393700" dist="85427" dir="5400000" rotWithShape="0">
              <a:srgbClr val="FFFFFF">
                <a:alpha val="28701"/>
              </a:srgbClr>
            </a:outerShdw>
          </a:effectLst>
        </p:spPr>
      </p:pic>
      <p:sp>
        <p:nvSpPr>
          <p:cNvPr id="202" name="圆形"/>
          <p:cNvSpPr/>
          <p:nvPr/>
        </p:nvSpPr>
        <p:spPr>
          <a:xfrm>
            <a:off x="21705569" y="8008115"/>
            <a:ext cx="598589" cy="598589"/>
          </a:xfrm>
          <a:prstGeom prst="ellipse">
            <a:avLst/>
          </a:prstGeom>
          <a:solidFill>
            <a:srgbClr val="C7494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" name="圆形"/>
          <p:cNvSpPr/>
          <p:nvPr/>
        </p:nvSpPr>
        <p:spPr>
          <a:xfrm>
            <a:off x="21705569" y="9105579"/>
            <a:ext cx="598589" cy="598589"/>
          </a:xfrm>
          <a:prstGeom prst="ellipse">
            <a:avLst/>
          </a:prstGeom>
          <a:solidFill>
            <a:srgbClr val="991F1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" name="圆形"/>
          <p:cNvSpPr/>
          <p:nvPr/>
        </p:nvSpPr>
        <p:spPr>
          <a:xfrm>
            <a:off x="21705569" y="10201961"/>
            <a:ext cx="598589" cy="598589"/>
          </a:xfrm>
          <a:prstGeom prst="ellipse">
            <a:avLst/>
          </a:prstGeom>
          <a:solidFill>
            <a:srgbClr val="1A196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5" name="圆形"/>
          <p:cNvSpPr/>
          <p:nvPr/>
        </p:nvSpPr>
        <p:spPr>
          <a:xfrm>
            <a:off x="21705569" y="11298345"/>
            <a:ext cx="598589" cy="598589"/>
          </a:xfrm>
          <a:prstGeom prst="ellipse">
            <a:avLst/>
          </a:prstGeom>
          <a:solidFill>
            <a:srgbClr val="101010"/>
          </a:solidFill>
          <a:ln w="12700">
            <a:solidFill>
              <a:srgbClr val="F3F7F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6" name="圆形"/>
          <p:cNvSpPr/>
          <p:nvPr/>
        </p:nvSpPr>
        <p:spPr>
          <a:xfrm>
            <a:off x="21705569" y="12395809"/>
            <a:ext cx="598589" cy="59858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7" name="c84949"/>
          <p:cNvSpPr txBox="1"/>
          <p:nvPr/>
        </p:nvSpPr>
        <p:spPr>
          <a:xfrm>
            <a:off x="20404442" y="8072142"/>
            <a:ext cx="1146810" cy="470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b="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c84949</a:t>
            </a:r>
          </a:p>
        </p:txBody>
      </p:sp>
      <p:sp>
        <p:nvSpPr>
          <p:cNvPr id="208" name="9a1f1f"/>
          <p:cNvSpPr txBox="1"/>
          <p:nvPr/>
        </p:nvSpPr>
        <p:spPr>
          <a:xfrm>
            <a:off x="20511655" y="9144523"/>
            <a:ext cx="932384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b="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9a1f1f</a:t>
            </a:r>
          </a:p>
        </p:txBody>
      </p:sp>
      <p:sp>
        <p:nvSpPr>
          <p:cNvPr id="209" name="191c61"/>
          <p:cNvSpPr txBox="1"/>
          <p:nvPr/>
        </p:nvSpPr>
        <p:spPr>
          <a:xfrm>
            <a:off x="20474774" y="10241988"/>
            <a:ext cx="1006146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b="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191c61</a:t>
            </a:r>
          </a:p>
        </p:txBody>
      </p:sp>
      <p:sp>
        <p:nvSpPr>
          <p:cNvPr id="210" name="101010"/>
          <p:cNvSpPr txBox="1"/>
          <p:nvPr/>
        </p:nvSpPr>
        <p:spPr>
          <a:xfrm>
            <a:off x="20465325" y="11337289"/>
            <a:ext cx="102504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b="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101010</a:t>
            </a:r>
          </a:p>
        </p:txBody>
      </p:sp>
      <p:sp>
        <p:nvSpPr>
          <p:cNvPr id="211" name="ffffff"/>
          <p:cNvSpPr txBox="1"/>
          <p:nvPr/>
        </p:nvSpPr>
        <p:spPr>
          <a:xfrm>
            <a:off x="20608886" y="12434753"/>
            <a:ext cx="737922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b="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ffffff</a:t>
            </a:r>
          </a:p>
        </p:txBody>
      </p:sp>
      <p:sp>
        <p:nvSpPr>
          <p:cNvPr id="212" name="Opacity: 10%-90%"/>
          <p:cNvSpPr txBox="1"/>
          <p:nvPr/>
        </p:nvSpPr>
        <p:spPr>
          <a:xfrm>
            <a:off x="17473212" y="11337289"/>
            <a:ext cx="2798065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b="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Opacity: 10%-90%</a:t>
            </a:r>
          </a:p>
        </p:txBody>
      </p:sp>
      <p:sp>
        <p:nvSpPr>
          <p:cNvPr id="213" name="Opacity: 10%-90%"/>
          <p:cNvSpPr txBox="1"/>
          <p:nvPr/>
        </p:nvSpPr>
        <p:spPr>
          <a:xfrm>
            <a:off x="17473212" y="12395809"/>
            <a:ext cx="2798065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b="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Opacity: 10%-90%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2707" y="29891"/>
            <a:ext cx="25824018" cy="136562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6" name="Red luminous Icon enhances the degree of cool, with black…"/>
          <p:cNvSpPr txBox="1"/>
          <p:nvPr/>
        </p:nvSpPr>
        <p:spPr>
          <a:xfrm>
            <a:off x="7576620" y="5548304"/>
            <a:ext cx="14160500" cy="148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Red luminous Icon enhances the degree of cool, with black</a:t>
            </a:r>
          </a:p>
          <a:p>
            <a:pPr algn="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It can better enhance the user's sense of immersion in using the software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图像" descr="图像"/>
          <p:cNvPicPr>
            <a:picLocks noChangeAspect="1"/>
          </p:cNvPicPr>
          <p:nvPr/>
        </p:nvPicPr>
        <p:blipFill>
          <a:blip r:embed="rId2">
            <a:alphaModFix amt="63442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61" y="1873593"/>
            <a:ext cx="8516240" cy="49525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0" name="The startup page is the transition page of the product, which can improve the brand image and recognition…"/>
          <p:cNvSpPr txBox="1"/>
          <p:nvPr/>
        </p:nvSpPr>
        <p:spPr>
          <a:xfrm>
            <a:off x="1457472" y="11186522"/>
            <a:ext cx="20721320" cy="148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The startup page is the transition page of the product, which can improve the brand image and recognition</a:t>
            </a:r>
          </a:p>
          <a:p>
            <a:pPr algn="l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We display the startup page as a still image with text.</a:t>
            </a:r>
          </a:p>
        </p:txBody>
      </p:sp>
      <p:pic>
        <p:nvPicPr>
          <p:cNvPr id="22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340" y="3344269"/>
            <a:ext cx="12511011" cy="702746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393700" dist="85427" dir="5400000" rotWithShape="0">
              <a:srgbClr val="FFFFFF">
                <a:alpha val="28701"/>
              </a:srgbClr>
            </a:outerShdw>
            <a:reflection stA="50000" endPos="40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—— App RainbowLink"/>
          <p:cNvSpPr txBox="1"/>
          <p:nvPr/>
        </p:nvSpPr>
        <p:spPr>
          <a:xfrm>
            <a:off x="22891337" y="989743"/>
            <a:ext cx="563245" cy="4417060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—— App RainbowLink</a:t>
            </a:r>
          </a:p>
        </p:txBody>
      </p:sp>
      <p:sp>
        <p:nvSpPr>
          <p:cNvPr id="224" name="01"/>
          <p:cNvSpPr txBox="1"/>
          <p:nvPr/>
        </p:nvSpPr>
        <p:spPr>
          <a:xfrm>
            <a:off x="21551880" y="889930"/>
            <a:ext cx="1159358" cy="12173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pic>
        <p:nvPicPr>
          <p:cNvPr id="225" name="Untitled.gif" descr="Untitled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1168400" y="2644114"/>
            <a:ext cx="13808660" cy="77673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7590" y="9416719"/>
            <a:ext cx="2754399" cy="14632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7" name="The Homepage"/>
          <p:cNvSpPr txBox="1"/>
          <p:nvPr/>
        </p:nvSpPr>
        <p:spPr>
          <a:xfrm>
            <a:off x="17110685" y="8425022"/>
            <a:ext cx="6350953" cy="1257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65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The Homepage </a:t>
            </a:r>
          </a:p>
        </p:txBody>
      </p:sp>
      <p:sp>
        <p:nvSpPr>
          <p:cNvPr id="228" name="The home page takes the new movie as the core…"/>
          <p:cNvSpPr txBox="1"/>
          <p:nvPr/>
        </p:nvSpPr>
        <p:spPr>
          <a:xfrm>
            <a:off x="11635621" y="10740083"/>
            <a:ext cx="11883214" cy="2184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The home page takes the new movie as the core 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demonstration, for the convenience demonstration.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We only played two pages.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95" y="1742847"/>
            <a:ext cx="2754399" cy="1463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1" name="02"/>
          <p:cNvSpPr txBox="1"/>
          <p:nvPr/>
        </p:nvSpPr>
        <p:spPr>
          <a:xfrm>
            <a:off x="8699404" y="898503"/>
            <a:ext cx="1261110" cy="12401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232" name="Movie Introduction"/>
          <p:cNvSpPr txBox="1"/>
          <p:nvPr/>
        </p:nvSpPr>
        <p:spPr>
          <a:xfrm>
            <a:off x="1220096" y="869949"/>
            <a:ext cx="7478586" cy="1257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5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Movie Introduction</a:t>
            </a:r>
          </a:p>
        </p:txBody>
      </p:sp>
      <p:sp>
        <p:nvSpPr>
          <p:cNvPr id="233" name="To show the details of the film,…"/>
          <p:cNvSpPr txBox="1"/>
          <p:nvPr/>
        </p:nvSpPr>
        <p:spPr>
          <a:xfrm>
            <a:off x="1272421" y="3127285"/>
            <a:ext cx="11883214" cy="2184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To show the details of the film,</a:t>
            </a:r>
          </a:p>
          <a:p>
            <a:pPr algn="l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Provide users with as much detailed </a:t>
            </a:r>
          </a:p>
          <a:p>
            <a:pPr algn="l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information as possible.</a:t>
            </a:r>
          </a:p>
        </p:txBody>
      </p:sp>
      <p:pic>
        <p:nvPicPr>
          <p:cNvPr id="234" name="Untitled 2.gif" descr="Untitled 2.gif"/>
          <p:cNvPicPr/>
          <p:nvPr/>
        </p:nvPicPr>
        <p:blipFill>
          <a:blip r:embed="rId3"/>
          <a:stretch>
            <a:fillRect/>
          </a:stretch>
        </p:blipFill>
        <p:spPr>
          <a:xfrm>
            <a:off x="9296400" y="2778235"/>
            <a:ext cx="13655835" cy="76814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6311719"/>
            <a:ext cx="5687125" cy="58993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片 7" descr="图片 7"/>
          <p:cNvPicPr>
            <a:picLocks noChangeAspect="1"/>
          </p:cNvPicPr>
          <p:nvPr/>
        </p:nvPicPr>
        <p:blipFill>
          <a:blip r:embed="rId3"/>
          <a:srcRect l="24349" t="15834" r="48161" b="14744"/>
          <a:stretch>
            <a:fillRect/>
          </a:stretch>
        </p:blipFill>
        <p:spPr>
          <a:xfrm>
            <a:off x="10446868" y="1693698"/>
            <a:ext cx="11548414" cy="105368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文本框 5"/>
          <p:cNvSpPr txBox="1"/>
          <p:nvPr/>
        </p:nvSpPr>
        <p:spPr>
          <a:xfrm>
            <a:off x="1025315" y="2252433"/>
            <a:ext cx="8379425" cy="449008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algn="just" defTabSz="1828800">
              <a:defRPr sz="56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等线" panose="02010600030101010101" charset="-122"/>
                <a:ea typeface="等线" panose="02010600030101010101" charset="-122"/>
              </a:rPr>
              <a:t>According to the demand analysis conducted in the early stage of our project, we drew the e-r graph for the 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90" y="8857919"/>
            <a:ext cx="2754399" cy="14632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8" name="03"/>
          <p:cNvSpPr txBox="1"/>
          <p:nvPr/>
        </p:nvSpPr>
        <p:spPr>
          <a:xfrm>
            <a:off x="1230035" y="6796723"/>
            <a:ext cx="1261110" cy="12401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239" name="There is an interface for selecting theaters…"/>
          <p:cNvSpPr txBox="1"/>
          <p:nvPr/>
        </p:nvSpPr>
        <p:spPr>
          <a:xfrm>
            <a:off x="1247021" y="9943158"/>
            <a:ext cx="11883214" cy="29654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There is an interface for selecting theaters</a:t>
            </a:r>
          </a:p>
          <a:p>
            <a:pPr algn="l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Comfortable spacing makes the selection easier</a:t>
            </a:r>
          </a:p>
          <a:p>
            <a:pPr algn="l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The red and white color scheme allows you to focus more on your choices</a:t>
            </a:r>
          </a:p>
        </p:txBody>
      </p:sp>
      <p:pic>
        <p:nvPicPr>
          <p:cNvPr id="240" name="Untitled3.gif" descr="Untitled3.gif"/>
          <p:cNvPicPr/>
          <p:nvPr/>
        </p:nvPicPr>
        <p:blipFill>
          <a:blip r:embed="rId3"/>
          <a:stretch>
            <a:fillRect/>
          </a:stretch>
        </p:blipFill>
        <p:spPr>
          <a:xfrm>
            <a:off x="7766163" y="31662"/>
            <a:ext cx="16617837" cy="93475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1" name="—— App Select Theaters"/>
          <p:cNvSpPr txBox="1"/>
          <p:nvPr/>
        </p:nvSpPr>
        <p:spPr>
          <a:xfrm>
            <a:off x="19015106" y="12392249"/>
            <a:ext cx="4658107" cy="56044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—— App Select Theaters</a:t>
            </a:r>
          </a:p>
        </p:txBody>
      </p:sp>
      <p:sp>
        <p:nvSpPr>
          <p:cNvPr id="242" name="Select Theaters"/>
          <p:cNvSpPr txBox="1"/>
          <p:nvPr/>
        </p:nvSpPr>
        <p:spPr>
          <a:xfrm>
            <a:off x="1190600" y="8058149"/>
            <a:ext cx="6267578" cy="1257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5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Select Theaters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90" y="1644904"/>
            <a:ext cx="2754399" cy="14632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5" name="04"/>
          <p:cNvSpPr txBox="1"/>
          <p:nvPr/>
        </p:nvSpPr>
        <p:spPr>
          <a:xfrm>
            <a:off x="7925314" y="898503"/>
            <a:ext cx="1261110" cy="12401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246" name="Seat and Ticket"/>
          <p:cNvSpPr txBox="1"/>
          <p:nvPr/>
        </p:nvSpPr>
        <p:spPr>
          <a:xfrm>
            <a:off x="1446196" y="869949"/>
            <a:ext cx="6310504" cy="1257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5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Seat and Ticket</a:t>
            </a:r>
          </a:p>
        </p:txBody>
      </p:sp>
      <p:sp>
        <p:nvSpPr>
          <p:cNvPr id="247" name="The film blends in with the background and is…"/>
          <p:cNvSpPr txBox="1"/>
          <p:nvPr/>
        </p:nvSpPr>
        <p:spPr>
          <a:xfrm>
            <a:off x="1465627" y="2673410"/>
            <a:ext cx="9788512" cy="37465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The film blends in with the background and is </a:t>
            </a:r>
          </a:p>
          <a:p>
            <a:pPr algn="l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visually more immersive.</a:t>
            </a:r>
          </a:p>
          <a:p>
            <a:pPr algn="l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Buy tickets, select seats, and log in at one go.</a:t>
            </a:r>
          </a:p>
          <a:p>
            <a:pPr algn="l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Dialog box prompt, so that users who are not </a:t>
            </a:r>
          </a:p>
          <a:p>
            <a:pPr algn="l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logged in can also directly registered.</a:t>
            </a:r>
          </a:p>
        </p:txBody>
      </p:sp>
      <p:sp>
        <p:nvSpPr>
          <p:cNvPr id="248" name="—— App City Choice"/>
          <p:cNvSpPr txBox="1"/>
          <p:nvPr/>
        </p:nvSpPr>
        <p:spPr>
          <a:xfrm>
            <a:off x="19389248" y="1218375"/>
            <a:ext cx="3909823" cy="5604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—— App City Choice</a:t>
            </a:r>
          </a:p>
        </p:txBody>
      </p:sp>
      <p:pic>
        <p:nvPicPr>
          <p:cNvPr id="249" name="Untitled 34.gif" descr="Untitled 34.gif"/>
          <p:cNvPicPr/>
          <p:nvPr/>
        </p:nvPicPr>
        <p:blipFill>
          <a:blip r:embed="rId3"/>
          <a:stretch>
            <a:fillRect/>
          </a:stretch>
        </p:blipFill>
        <p:spPr>
          <a:xfrm>
            <a:off x="2586044" y="6966070"/>
            <a:ext cx="9788512" cy="55060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0" name="Untitled 36.gif" descr="Untitled 36.gif"/>
          <p:cNvPicPr/>
          <p:nvPr/>
        </p:nvPicPr>
        <p:blipFill>
          <a:blip r:embed="rId4"/>
          <a:stretch>
            <a:fillRect/>
          </a:stretch>
        </p:blipFill>
        <p:spPr>
          <a:xfrm>
            <a:off x="12669844" y="6966070"/>
            <a:ext cx="9788512" cy="550603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90" y="1949119"/>
            <a:ext cx="2754399" cy="14632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3" name="05"/>
          <p:cNvSpPr txBox="1"/>
          <p:nvPr/>
        </p:nvSpPr>
        <p:spPr>
          <a:xfrm>
            <a:off x="9164626" y="1162751"/>
            <a:ext cx="1261110" cy="12401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05</a:t>
            </a:r>
          </a:p>
        </p:txBody>
      </p:sp>
      <p:sp>
        <p:nvSpPr>
          <p:cNvPr id="254" name="Login and Register"/>
          <p:cNvSpPr txBox="1"/>
          <p:nvPr/>
        </p:nvSpPr>
        <p:spPr>
          <a:xfrm>
            <a:off x="1353228" y="1154178"/>
            <a:ext cx="7576821" cy="1257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5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Login and Register</a:t>
            </a:r>
          </a:p>
        </p:txBody>
      </p:sp>
      <p:sp>
        <p:nvSpPr>
          <p:cNvPr id="255" name="—— App Login and Register"/>
          <p:cNvSpPr txBox="1"/>
          <p:nvPr/>
        </p:nvSpPr>
        <p:spPr>
          <a:xfrm>
            <a:off x="18719069" y="1218375"/>
            <a:ext cx="5250181" cy="5604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—— App Login and Register</a:t>
            </a:r>
          </a:p>
        </p:txBody>
      </p:sp>
      <p:pic>
        <p:nvPicPr>
          <p:cNvPr id="256" name="Untitled 334.gif" descr="Untitled 334.gif"/>
          <p:cNvPicPr/>
          <p:nvPr/>
        </p:nvPicPr>
        <p:blipFill>
          <a:blip r:embed="rId3"/>
          <a:stretch>
            <a:fillRect/>
          </a:stretch>
        </p:blipFill>
        <p:spPr>
          <a:xfrm>
            <a:off x="4751641" y="4272998"/>
            <a:ext cx="14880718" cy="837040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761" y="8028641"/>
            <a:ext cx="2754398" cy="14632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9" name="06"/>
          <p:cNvSpPr txBox="1"/>
          <p:nvPr/>
        </p:nvSpPr>
        <p:spPr>
          <a:xfrm>
            <a:off x="21653404" y="6021999"/>
            <a:ext cx="1261110" cy="12401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06</a:t>
            </a:r>
          </a:p>
        </p:txBody>
      </p:sp>
      <p:sp>
        <p:nvSpPr>
          <p:cNvPr id="260" name="Pay! Movie Tickets"/>
          <p:cNvSpPr txBox="1"/>
          <p:nvPr/>
        </p:nvSpPr>
        <p:spPr>
          <a:xfrm>
            <a:off x="15304698" y="7169149"/>
            <a:ext cx="7594157" cy="1257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5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Pay! Movie Tickets</a:t>
            </a:r>
          </a:p>
        </p:txBody>
      </p:sp>
      <p:sp>
        <p:nvSpPr>
          <p:cNvPr id="261" name="—— App Pay"/>
          <p:cNvSpPr txBox="1"/>
          <p:nvPr/>
        </p:nvSpPr>
        <p:spPr>
          <a:xfrm>
            <a:off x="20101527" y="1218375"/>
            <a:ext cx="2485264" cy="5604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—— App Pay</a:t>
            </a:r>
          </a:p>
        </p:txBody>
      </p:sp>
      <p:sp>
        <p:nvSpPr>
          <p:cNvPr id="262" name="When you complete the payment, we will send the tickets…"/>
          <p:cNvSpPr txBox="1"/>
          <p:nvPr/>
        </p:nvSpPr>
        <p:spPr>
          <a:xfrm>
            <a:off x="11127621" y="9323790"/>
            <a:ext cx="11883214" cy="37465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When you complete the payment, we will send the tickets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For convenience, we can provide wallet balance, 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WeChat and other payment methods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Generate ticket ticket qr code to facilitate 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direct scanning to get tickets</a:t>
            </a:r>
          </a:p>
        </p:txBody>
      </p:sp>
      <p:pic>
        <p:nvPicPr>
          <p:cNvPr id="263" name="Untitled 3.gif" descr="Untitled 3.gif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956041"/>
            <a:ext cx="13963206" cy="785430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2000">
              <a:srgbClr val="1A1B3A"/>
            </a:gs>
            <a:gs pos="100000">
              <a:srgbClr val="000000">
                <a:alpha val="41946"/>
              </a:srgbClr>
            </a:gs>
          </a:gsLst>
          <a:lin ang="13265693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07"/>
          <p:cNvSpPr txBox="1"/>
          <p:nvPr/>
        </p:nvSpPr>
        <p:spPr>
          <a:xfrm>
            <a:off x="21692382" y="7177723"/>
            <a:ext cx="1261110" cy="12401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4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07</a:t>
            </a:r>
          </a:p>
        </p:txBody>
      </p:sp>
      <p:sp>
        <p:nvSpPr>
          <p:cNvPr id="266" name="The User Center"/>
          <p:cNvSpPr txBox="1"/>
          <p:nvPr/>
        </p:nvSpPr>
        <p:spPr>
          <a:xfrm>
            <a:off x="16340115" y="8540749"/>
            <a:ext cx="6559805" cy="1257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5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The User Center</a:t>
            </a:r>
          </a:p>
        </p:txBody>
      </p:sp>
      <p:sp>
        <p:nvSpPr>
          <p:cNvPr id="267" name="—— App City Choice"/>
          <p:cNvSpPr txBox="1"/>
          <p:nvPr/>
        </p:nvSpPr>
        <p:spPr>
          <a:xfrm>
            <a:off x="19389248" y="1218375"/>
            <a:ext cx="3909823" cy="5604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—— App City Choice</a:t>
            </a:r>
          </a:p>
        </p:txBody>
      </p:sp>
      <p:sp>
        <p:nvSpPr>
          <p:cNvPr id="268" name="The user center function and the style have…"/>
          <p:cNvSpPr txBox="1"/>
          <p:nvPr/>
        </p:nvSpPr>
        <p:spPr>
          <a:xfrm>
            <a:off x="11127621" y="10104338"/>
            <a:ext cx="11883214" cy="29654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The user center function and the style have 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carried on the reorganization, the design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We provide VIP card service, top-up service </a:t>
            </a:r>
          </a:p>
          <a:p>
            <a:pPr algn="r" defTabSz="457200">
              <a:lnSpc>
                <a:spcPct val="150000"/>
              </a:lnSpc>
              <a:defRPr sz="2900" b="0">
                <a:solidFill>
                  <a:srgbClr val="EEECE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and customer service</a:t>
            </a:r>
          </a:p>
        </p:txBody>
      </p:sp>
      <p:pic>
        <p:nvPicPr>
          <p:cNvPr id="269" name="个人.gif" descr="个人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55543" cy="70624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0" name="234243.gif" descr="234243.gif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653507"/>
            <a:ext cx="12555543" cy="706249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A1B3A"/>
            </a:gs>
            <a:gs pos="100000">
              <a:srgbClr val="000000">
                <a:alpha val="41946"/>
              </a:srgbClr>
            </a:gs>
          </a:gsLst>
          <a:lin ang="13265693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12750"/>
            <a:ext cx="7280070" cy="40262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50" y="215900"/>
            <a:ext cx="7572053" cy="41761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5182" y="290869"/>
            <a:ext cx="7313201" cy="40262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5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" y="4800600"/>
            <a:ext cx="7297502" cy="40262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6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4800600"/>
            <a:ext cx="7537797" cy="41761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7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02545" y="4683756"/>
            <a:ext cx="7543768" cy="41761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8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134" y="9188450"/>
            <a:ext cx="7313201" cy="40118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9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4698" y="9232900"/>
            <a:ext cx="7313201" cy="40517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0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19262" y="9232900"/>
            <a:ext cx="7641085" cy="42746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1" name="矩形"/>
          <p:cNvSpPr/>
          <p:nvPr/>
        </p:nvSpPr>
        <p:spPr>
          <a:xfrm>
            <a:off x="-25400" y="-25400"/>
            <a:ext cx="24539675" cy="13958392"/>
          </a:xfrm>
          <a:prstGeom prst="rect">
            <a:avLst/>
          </a:prstGeom>
          <a:solidFill>
            <a:srgbClr val="000000">
              <a:alpha val="786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" name="The main page of app."/>
          <p:cNvSpPr txBox="1"/>
          <p:nvPr/>
        </p:nvSpPr>
        <p:spPr>
          <a:xfrm>
            <a:off x="7697788" y="6307137"/>
            <a:ext cx="8988425" cy="11017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5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The main page of app.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ne more things …"/>
          <p:cNvSpPr txBox="1">
            <a:spLocks noGrp="1"/>
          </p:cNvSpPr>
          <p:nvPr>
            <p:ph type="title"/>
          </p:nvPr>
        </p:nvSpPr>
        <p:spPr>
          <a:xfrm>
            <a:off x="1689100" y="5714999"/>
            <a:ext cx="21005800" cy="22860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One more thing 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he QR Code …"/>
          <p:cNvSpPr txBox="1">
            <a:spLocks noGrp="1"/>
          </p:cNvSpPr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The QR Code 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he QR Code"/>
          <p:cNvSpPr txBox="1">
            <a:spLocks noGrp="1"/>
          </p:cNvSpPr>
          <p:nvPr>
            <p:ph type="title"/>
          </p:nvPr>
        </p:nvSpPr>
        <p:spPr>
          <a:xfrm>
            <a:off x="1689100" y="986469"/>
            <a:ext cx="21005801" cy="22860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The QR Code</a:t>
            </a:r>
          </a:p>
        </p:txBody>
      </p:sp>
      <p:pic>
        <p:nvPicPr>
          <p:cNvPr id="2" name="图片 1" descr="51E988BE0AED080DA05A3AFBE810E5B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25" y="3272155"/>
            <a:ext cx="14175740" cy="9938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2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3" name="火焰.jpg" descr="火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" y="0"/>
            <a:ext cx="24379949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4" name="Thank you…"/>
          <p:cNvSpPr txBox="1"/>
          <p:nvPr/>
        </p:nvSpPr>
        <p:spPr>
          <a:xfrm>
            <a:off x="2263325" y="8446901"/>
            <a:ext cx="7336790" cy="33483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700"/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 you</a:t>
            </a:r>
          </a:p>
          <a:p>
            <a:pPr algn="l">
              <a:defRPr sz="7700"/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 watching！</a:t>
            </a:r>
          </a:p>
          <a:p>
            <a:pPr algn="l">
              <a:defRPr sz="5700"/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谢谢观看！</a:t>
            </a:r>
          </a:p>
        </p:txBody>
      </p:sp>
      <p:sp>
        <p:nvSpPr>
          <p:cNvPr id="295" name="圆角矩形"/>
          <p:cNvSpPr/>
          <p:nvPr/>
        </p:nvSpPr>
        <p:spPr>
          <a:xfrm>
            <a:off x="2290399" y="7638877"/>
            <a:ext cx="1481602" cy="12324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5"/>
          <p:cNvSpPr txBox="1"/>
          <p:nvPr/>
        </p:nvSpPr>
        <p:spPr>
          <a:xfrm>
            <a:off x="1102832" y="5775960"/>
            <a:ext cx="7254421" cy="10433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algn="just" defTabSz="1828800">
              <a:defRPr sz="56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等线" panose="02010600030101010101" charset="-122"/>
                <a:ea typeface="等线" panose="02010600030101010101" charset="-122"/>
              </a:rPr>
              <a:t>Part of a data item</a:t>
            </a:r>
          </a:p>
        </p:txBody>
      </p:sp>
      <p:pic>
        <p:nvPicPr>
          <p:cNvPr id="146" name="图片 5" descr="图片 5"/>
          <p:cNvPicPr>
            <a:picLocks noChangeAspect="1"/>
          </p:cNvPicPr>
          <p:nvPr/>
        </p:nvPicPr>
        <p:blipFill>
          <a:blip r:embed="rId3"/>
          <a:srcRect l="35399" t="16995" r="13418" b="18324"/>
          <a:stretch>
            <a:fillRect/>
          </a:stretch>
        </p:blipFill>
        <p:spPr>
          <a:xfrm>
            <a:off x="9554209" y="1361439"/>
            <a:ext cx="13288012" cy="108038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7" name="图片 6" descr="图片 6"/>
          <p:cNvPicPr>
            <a:picLocks noChangeAspect="1"/>
          </p:cNvPicPr>
          <p:nvPr/>
        </p:nvPicPr>
        <p:blipFill>
          <a:blip r:embed="rId4"/>
          <a:srcRect l="35098" t="18131" r="13021" b="21796"/>
          <a:stretch>
            <a:fillRect/>
          </a:stretch>
        </p:blipFill>
        <p:spPr>
          <a:xfrm>
            <a:off x="9555480" y="1361439"/>
            <a:ext cx="13286740" cy="108991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1" animBg="1" advAuto="0"/>
      <p:bldP spid="147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9"/>
          <p:cNvSpPr txBox="1"/>
          <p:nvPr/>
        </p:nvSpPr>
        <p:spPr>
          <a:xfrm>
            <a:off x="8454390" y="2931160"/>
            <a:ext cx="7476491" cy="1166495"/>
          </a:xfrm>
          <a:prstGeom prst="rect">
            <a:avLst/>
          </a:prstGeom>
          <a:solidFill>
            <a:srgbClr val="FBE5D6"/>
          </a:solidFill>
          <a:ln w="12700">
            <a:solidFill>
              <a:srgbClr val="F8CBAD"/>
            </a:solidFill>
          </a:ln>
        </p:spPr>
        <p:txBody>
          <a:bodyPr tIns="91439" bIns="91439">
            <a:spAutoFit/>
          </a:bodyPr>
          <a:lstStyle>
            <a:lvl1pPr defTabSz="1828800">
              <a:defRPr sz="6400" b="0">
                <a:solidFill>
                  <a:srgbClr val="262626"/>
                </a:solidFill>
                <a:latin typeface="PMingLiU-ExtB" panose="02020500000000000000" charset="-120"/>
                <a:ea typeface="PMingLiU-ExtB" panose="02020500000000000000" charset="-120"/>
                <a:cs typeface="PMingLiU-ExtB" panose="02020500000000000000" charset="-120"/>
                <a:sym typeface="PMingLiU-ExtB" panose="02020500000000000000" charset="-120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Interface layer</a:t>
            </a:r>
          </a:p>
        </p:txBody>
      </p:sp>
      <p:sp>
        <p:nvSpPr>
          <p:cNvPr id="150" name="下箭头 10"/>
          <p:cNvSpPr/>
          <p:nvPr/>
        </p:nvSpPr>
        <p:spPr>
          <a:xfrm>
            <a:off x="11826240" y="4433570"/>
            <a:ext cx="730251" cy="1648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816"/>
                </a:moveTo>
                <a:lnTo>
                  <a:pt x="5400" y="16816"/>
                </a:lnTo>
                <a:lnTo>
                  <a:pt x="5400" y="0"/>
                </a:lnTo>
                <a:lnTo>
                  <a:pt x="16200" y="0"/>
                </a:lnTo>
                <a:lnTo>
                  <a:pt x="16200" y="16816"/>
                </a:lnTo>
                <a:lnTo>
                  <a:pt x="21600" y="1681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B9BD5"/>
          </a:solidFill>
          <a:ln w="25400">
            <a:solidFill>
              <a:srgbClr val="42719B"/>
            </a:solidFill>
            <a:miter/>
          </a:ln>
        </p:spPr>
        <p:txBody>
          <a:bodyPr lIns="0" tIns="0" rIns="0" bIns="0" anchor="ctr"/>
          <a:lstStyle/>
          <a:p>
            <a:pPr defTabSz="1828800">
              <a:defRPr sz="3600" b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1" name="文本框 11"/>
          <p:cNvSpPr txBox="1"/>
          <p:nvPr/>
        </p:nvSpPr>
        <p:spPr>
          <a:xfrm>
            <a:off x="5888990" y="10093959"/>
            <a:ext cx="12608560" cy="1173481"/>
          </a:xfrm>
          <a:prstGeom prst="rect">
            <a:avLst/>
          </a:prstGeom>
          <a:solidFill>
            <a:srgbClr val="A9D18E"/>
          </a:solidFill>
          <a:ln w="12700">
            <a:solidFill>
              <a:srgbClr val="9DC3E6"/>
            </a:solidFill>
          </a:ln>
        </p:spPr>
        <p:txBody>
          <a:bodyPr tIns="91439" bIns="91439">
            <a:spAutoFit/>
          </a:bodyPr>
          <a:lstStyle>
            <a:lvl1pPr defTabSz="1828800">
              <a:defRPr sz="6400" b="0">
                <a:solidFill>
                  <a:srgbClr val="262626"/>
                </a:solidFill>
                <a:latin typeface="PMingLiU-ExtB" panose="02020500000000000000" charset="-120"/>
                <a:ea typeface="PMingLiU-ExtB" panose="02020500000000000000" charset="-120"/>
                <a:cs typeface="PMingLiU-ExtB" panose="02020500000000000000" charset="-120"/>
                <a:sym typeface="PMingLiU-ExtB" panose="02020500000000000000" charset="-120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Data access layer</a:t>
            </a:r>
          </a:p>
        </p:txBody>
      </p:sp>
      <p:sp>
        <p:nvSpPr>
          <p:cNvPr id="152" name="文本框 12"/>
          <p:cNvSpPr txBox="1"/>
          <p:nvPr/>
        </p:nvSpPr>
        <p:spPr>
          <a:xfrm>
            <a:off x="7202169" y="6416040"/>
            <a:ext cx="9982201" cy="1173481"/>
          </a:xfrm>
          <a:prstGeom prst="rect">
            <a:avLst/>
          </a:prstGeom>
          <a:solidFill>
            <a:srgbClr val="BDD7EE"/>
          </a:solidFill>
          <a:ln w="12700">
            <a:solidFill>
              <a:srgbClr val="9DC3E6"/>
            </a:solidFill>
          </a:ln>
        </p:spPr>
        <p:txBody>
          <a:bodyPr tIns="91439" bIns="91439">
            <a:spAutoFit/>
          </a:bodyPr>
          <a:lstStyle>
            <a:lvl1pPr defTabSz="1828800">
              <a:defRPr sz="6400" b="0">
                <a:solidFill>
                  <a:srgbClr val="262626"/>
                </a:solidFill>
                <a:latin typeface="PMingLiU-ExtB" panose="02020500000000000000" charset="-120"/>
                <a:ea typeface="PMingLiU-ExtB" panose="02020500000000000000" charset="-120"/>
                <a:cs typeface="PMingLiU-ExtB" panose="02020500000000000000" charset="-120"/>
                <a:sym typeface="PMingLiU-ExtB" panose="02020500000000000000" charset="-120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Business logic layer</a:t>
            </a:r>
          </a:p>
        </p:txBody>
      </p:sp>
      <p:sp>
        <p:nvSpPr>
          <p:cNvPr id="153" name="下箭头 13"/>
          <p:cNvSpPr/>
          <p:nvPr/>
        </p:nvSpPr>
        <p:spPr>
          <a:xfrm>
            <a:off x="11826240" y="8143240"/>
            <a:ext cx="730251" cy="1648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816"/>
                </a:moveTo>
                <a:lnTo>
                  <a:pt x="5400" y="16816"/>
                </a:lnTo>
                <a:lnTo>
                  <a:pt x="5400" y="0"/>
                </a:lnTo>
                <a:lnTo>
                  <a:pt x="16200" y="0"/>
                </a:lnTo>
                <a:lnTo>
                  <a:pt x="16200" y="16816"/>
                </a:lnTo>
                <a:lnTo>
                  <a:pt x="21600" y="1681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B9BD5"/>
          </a:solidFill>
          <a:ln w="25400">
            <a:solidFill>
              <a:srgbClr val="42719B"/>
            </a:solidFill>
            <a:miter/>
          </a:ln>
        </p:spPr>
        <p:txBody>
          <a:bodyPr lIns="0" tIns="0" rIns="0" bIns="0" anchor="ctr"/>
          <a:lstStyle/>
          <a:p>
            <a:pPr defTabSz="1828800">
              <a:defRPr sz="3600" b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" name="文本框 15"/>
          <p:cNvSpPr txBox="1"/>
          <p:nvPr/>
        </p:nvSpPr>
        <p:spPr>
          <a:xfrm>
            <a:off x="853439" y="822960"/>
            <a:ext cx="12711432" cy="116649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algn="l" defTabSz="1828800">
              <a:defRPr sz="6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 3-tier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文本框 15"/>
          <p:cNvSpPr txBox="1"/>
          <p:nvPr/>
        </p:nvSpPr>
        <p:spPr>
          <a:xfrm>
            <a:off x="746759" y="863600"/>
            <a:ext cx="7098032" cy="116649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sz="6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Data access layer</a:t>
            </a:r>
          </a:p>
        </p:txBody>
      </p:sp>
      <p:pic>
        <p:nvPicPr>
          <p:cNvPr id="157" name="officeArt object" descr="officeArt 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129" y="3583940"/>
            <a:ext cx="20297141" cy="55905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文本框 15"/>
          <p:cNvSpPr txBox="1"/>
          <p:nvPr/>
        </p:nvSpPr>
        <p:spPr>
          <a:xfrm>
            <a:off x="746759" y="863600"/>
            <a:ext cx="7098032" cy="116649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sz="6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Data access layer</a:t>
            </a:r>
          </a:p>
        </p:txBody>
      </p:sp>
      <p:pic>
        <p:nvPicPr>
          <p:cNvPr id="160" name="officeArt object" descr="officeArt 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089" y="2439670"/>
            <a:ext cx="18370551" cy="1049147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文本框 15"/>
          <p:cNvSpPr txBox="1"/>
          <p:nvPr/>
        </p:nvSpPr>
        <p:spPr>
          <a:xfrm>
            <a:off x="746759" y="863600"/>
            <a:ext cx="7098032" cy="116649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sz="6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Data access layer</a:t>
            </a:r>
          </a:p>
        </p:txBody>
      </p:sp>
      <p:pic>
        <p:nvPicPr>
          <p:cNvPr id="163" name="officeArt object" descr="officeArt 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10" y="2761606"/>
            <a:ext cx="9245601" cy="94437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4" name="officeArt object" descr="officeArt objec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4059" y="2761606"/>
            <a:ext cx="10016491" cy="944372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文本框 15"/>
          <p:cNvSpPr txBox="1"/>
          <p:nvPr/>
        </p:nvSpPr>
        <p:spPr>
          <a:xfrm>
            <a:off x="746759" y="863599"/>
            <a:ext cx="8670676" cy="116649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sz="6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Business logic layer</a:t>
            </a:r>
          </a:p>
        </p:txBody>
      </p:sp>
      <p:pic>
        <p:nvPicPr>
          <p:cNvPr id="167" name="officeArt object" descr="officeArt 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29" y="2630170"/>
            <a:ext cx="18625821" cy="99568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文本框 15"/>
          <p:cNvSpPr txBox="1"/>
          <p:nvPr/>
        </p:nvSpPr>
        <p:spPr>
          <a:xfrm>
            <a:off x="604519" y="821689"/>
            <a:ext cx="6597651" cy="116649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sz="6400" b="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Interface layer</a:t>
            </a:r>
          </a:p>
        </p:txBody>
      </p:sp>
      <p:pic>
        <p:nvPicPr>
          <p:cNvPr id="170" name="officeArt object" descr="officeArt 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2917189"/>
            <a:ext cx="18375631" cy="980567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458</Words>
  <Application>Microsoft Office PowerPoint</Application>
  <PresentationFormat>自定义</PresentationFormat>
  <Paragraphs>86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微软雅黑</vt:lpstr>
      <vt:lpstr>Arial</vt:lpstr>
      <vt:lpstr>Helvetica Neue Medium</vt:lpstr>
      <vt:lpstr>Helvetica Neue</vt:lpstr>
      <vt:lpstr>Helvetica Neue Light</vt:lpstr>
      <vt:lpstr>等线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UI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One more thing …</vt:lpstr>
      <vt:lpstr>The QR Code …</vt:lpstr>
      <vt:lpstr>The QR Code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 </cp:lastModifiedBy>
  <cp:revision>5</cp:revision>
  <dcterms:created xsi:type="dcterms:W3CDTF">2019-05-25T05:26:58Z</dcterms:created>
  <dcterms:modified xsi:type="dcterms:W3CDTF">2019-05-25T05:42:02Z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